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2"/>
  </p:notesMasterIdLst>
  <p:sldIdLst>
    <p:sldId id="256" r:id="rId2"/>
    <p:sldId id="294" r:id="rId3"/>
    <p:sldId id="295" r:id="rId4"/>
    <p:sldId id="297" r:id="rId5"/>
    <p:sldId id="298" r:id="rId6"/>
    <p:sldId id="299" r:id="rId7"/>
    <p:sldId id="296" r:id="rId8"/>
    <p:sldId id="300" r:id="rId9"/>
    <p:sldId id="261" r:id="rId10"/>
    <p:sldId id="29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26" autoAdjust="0"/>
    <p:restoredTop sz="94660"/>
  </p:normalViewPr>
  <p:slideViewPr>
    <p:cSldViewPr snapToGrid="0">
      <p:cViewPr varScale="1">
        <p:scale>
          <a:sx n="72" d="100"/>
          <a:sy n="72" d="100"/>
        </p:scale>
        <p:origin x="55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5573-51A9-4E11-9B0C-5C350DDFE8A7}" type="datetimeFigureOut">
              <a:rPr lang="es-ES" smtClean="0"/>
              <a:t>12/05/2018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0D216-4C72-4082-BE27-BD3780FFB5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2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18083-581D-47E7-99BD-42D76CC65694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0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043A4-BE49-43F8-BC96-7F4DA7008C1C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77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76ABE-14C7-447A-B563-04811C516518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34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4E04-5500-4E69-AB64-9DC17862DA56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637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73930-D6CD-44B8-B3F0-77BD9C6A7652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425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0329-662E-4A7A-9D6D-A345793245FF}" type="datetime1">
              <a:rPr lang="es-ES" smtClean="0"/>
              <a:t>12/05/2018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80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BBAE-B3E7-44A8-8C12-1D11FE205EB9}" type="datetime1">
              <a:rPr lang="es-ES" smtClean="0"/>
              <a:t>12/05/2018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3862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79FF-30F7-438E-ADA6-59FBD3465172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6073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74FD2BE-A824-4A15-9BBE-C6557249AC0D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62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4AA0-015E-43F7-8AD2-217DC380C72E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33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8349-8C98-4424-8C66-CB2B9AC336E1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81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2D74-8D4D-4073-92EC-892AB580ACFD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82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256D-6C3F-4D76-9CBA-470AAD1D5A4A}" type="datetime1">
              <a:rPr lang="es-ES" smtClean="0"/>
              <a:t>12/05/2018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8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C7586-213C-49AB-8573-908CC44D03E1}" type="datetime1">
              <a:rPr lang="es-ES" smtClean="0"/>
              <a:t>12/05/2018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4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DE4B-AFAB-40E7-92A4-ECA7E0313CD1}" type="datetime1">
              <a:rPr lang="es-ES" smtClean="0"/>
              <a:t>12/05/2018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93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743E-2587-470A-B820-9565D95D9F0A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7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CAA4B-9DB8-48C6-970E-7D987991BCBB}" type="datetime1">
              <a:rPr lang="es-ES" smtClean="0"/>
              <a:t>12/05/2018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712E-D522-47CD-B79E-1FCCA8CF8CC6}" type="datetime1">
              <a:rPr lang="es-ES" smtClean="0"/>
              <a:t>12/05/2018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159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s://youtu.be/2X5Dtt-FKn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youtu.be/o77vMN9USy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AQY8qR8XHqY?t=409" TargetMode="External"/><Relationship Id="rId2" Type="http://schemas.openxmlformats.org/officeDocument/2006/relationships/hyperlink" Target="https://youtu.be/kVhZPZK24bA?t=16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BL_JOVdMfoc?t=140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aj/basic-circuit-maker" TargetMode="External"/><Relationship Id="rId4" Type="http://schemas.openxmlformats.org/officeDocument/2006/relationships/hyperlink" Target="https://github.com/Resaj/circuit-maker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s6fkByZiJR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" TargetMode="External"/><Relationship Id="rId2" Type="http://schemas.openxmlformats.org/officeDocument/2006/relationships/hyperlink" Target="https://github.com/Resaj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github.com/Resaj/basic-circuit-maker" TargetMode="External"/><Relationship Id="rId4" Type="http://schemas.openxmlformats.org/officeDocument/2006/relationships/hyperlink" Target="https://github.com/Resaj/circuit-mak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597426"/>
            <a:ext cx="8144134" cy="1683025"/>
          </a:xfrm>
        </p:spPr>
        <p:txBody>
          <a:bodyPr/>
          <a:lstStyle/>
          <a:p>
            <a:pPr algn="ctr"/>
            <a: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  <a:t>De velocistas a carreras</a:t>
            </a:r>
            <a:b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</a:br>
            <a:r>
              <a:rPr lang="es-ES" sz="2800" dirty="0">
                <a:solidFill>
                  <a:srgbClr val="FFFF00"/>
                </a:solidFill>
                <a:latin typeface="Robotaur Academy Italic" pitchFamily="2" charset="0"/>
              </a:rPr>
              <a:t>cómo evolucionar el robot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Rubén Espino San José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52" y="1232151"/>
            <a:ext cx="2865120" cy="41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10</a:t>
            </a:fld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2330489" y="1298621"/>
            <a:ext cx="7531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FFFF00"/>
                </a:solidFill>
              </a:rPr>
              <a:t>GRACIAS POR VUESTRA ATENCIÓN </a:t>
            </a:r>
            <a:r>
              <a:rPr lang="es-ES" sz="3600" dirty="0">
                <a:solidFill>
                  <a:srgbClr val="FFFF00"/>
                </a:solidFill>
                <a:sym typeface="Wingdings" panose="05000000000000000000" pitchFamily="2" charset="2"/>
              </a:rPr>
              <a:t></a:t>
            </a:r>
            <a:endParaRPr lang="es-ES" sz="3600" dirty="0">
              <a:solidFill>
                <a:srgbClr val="FFFF00"/>
              </a:solidFill>
            </a:endParaRPr>
          </a:p>
        </p:txBody>
      </p:sp>
      <p:pic>
        <p:nvPicPr>
          <p:cNvPr id="6" name="Imagen 5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84B9B841-3E33-484B-8A0D-DFC48F9DD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70" y="2255525"/>
            <a:ext cx="5482860" cy="411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7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De la prueba tradicional de velocistas…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Velocistas: persecución entre dos robots</a:t>
            </a:r>
          </a:p>
          <a:p>
            <a:pPr lvl="1"/>
            <a:r>
              <a:rPr lang="es-ES" dirty="0" err="1">
                <a:hlinkClick r:id="rId2"/>
              </a:rPr>
              <a:t>Pumatrón</a:t>
            </a:r>
            <a:r>
              <a:rPr lang="es-ES" dirty="0">
                <a:hlinkClick r:id="rId2"/>
              </a:rPr>
              <a:t> en </a:t>
            </a:r>
            <a:r>
              <a:rPr lang="es-ES" dirty="0" err="1">
                <a:hlinkClick r:id="rId2"/>
              </a:rPr>
              <a:t>Robolid</a:t>
            </a:r>
            <a:r>
              <a:rPr lang="es-ES" dirty="0">
                <a:hlinkClick r:id="rId2"/>
              </a:rPr>
              <a:t> 2014</a:t>
            </a:r>
            <a:endParaRPr lang="es-ES" dirty="0"/>
          </a:p>
          <a:p>
            <a:r>
              <a:rPr lang="es-ES" dirty="0"/>
              <a:t>Los robots pueden ser muy sencillos:</a:t>
            </a:r>
          </a:p>
          <a:p>
            <a:pPr lvl="1"/>
            <a:r>
              <a:rPr lang="es-ES" dirty="0"/>
              <a:t>Tracción diferencial</a:t>
            </a:r>
          </a:p>
          <a:p>
            <a:pPr lvl="1"/>
            <a:r>
              <a:rPr lang="es-ES" dirty="0"/>
              <a:t>Sensores para seguir la línea</a:t>
            </a:r>
          </a:p>
          <a:p>
            <a:pPr lvl="1"/>
            <a:r>
              <a:rPr lang="es-ES" dirty="0"/>
              <a:t>PID para seguimiento de línea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2</a:t>
            </a:fld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1DE0A66-AB7A-49F2-9749-337AC5838B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50" b="14757"/>
          <a:stretch/>
        </p:blipFill>
        <p:spPr>
          <a:xfrm>
            <a:off x="6503923" y="3816626"/>
            <a:ext cx="5688078" cy="304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432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… a la prueba de carreras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6422844" cy="3599316"/>
          </a:xfrm>
        </p:spPr>
        <p:txBody>
          <a:bodyPr/>
          <a:lstStyle/>
          <a:p>
            <a:r>
              <a:rPr lang="es-ES" dirty="0"/>
              <a:t>Carreras: evolución de velocistas. Carreras a 10 vueltas entre varios robots, con cambios de carril y adelantamientos</a:t>
            </a:r>
          </a:p>
          <a:p>
            <a:pPr lvl="1"/>
            <a:r>
              <a:rPr lang="es-ES" dirty="0" err="1">
                <a:hlinkClick r:id="rId2"/>
              </a:rPr>
              <a:t>Pumatrón</a:t>
            </a:r>
            <a:r>
              <a:rPr lang="es-ES" dirty="0">
                <a:hlinkClick r:id="rId2"/>
              </a:rPr>
              <a:t> en </a:t>
            </a:r>
            <a:r>
              <a:rPr lang="es-ES" dirty="0" err="1">
                <a:hlinkClick r:id="rId2"/>
              </a:rPr>
              <a:t>Gitech</a:t>
            </a:r>
            <a:r>
              <a:rPr lang="es-ES" dirty="0">
                <a:hlinkClick r:id="rId2"/>
              </a:rPr>
              <a:t> 2017</a:t>
            </a:r>
            <a:endParaRPr lang="es-ES" dirty="0"/>
          </a:p>
          <a:p>
            <a:r>
              <a:rPr lang="es-ES" dirty="0"/>
              <a:t>Robots más complejos:</a:t>
            </a:r>
          </a:p>
          <a:p>
            <a:pPr lvl="1"/>
            <a:r>
              <a:rPr lang="es-ES" dirty="0"/>
              <a:t>Detección de robots</a:t>
            </a:r>
          </a:p>
          <a:p>
            <a:pPr lvl="1"/>
            <a:r>
              <a:rPr lang="es-ES" dirty="0"/>
              <a:t>Algoritmos para cambio de carril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3</a:t>
            </a:fld>
            <a:endParaRPr lang="es-ES"/>
          </a:p>
        </p:txBody>
      </p:sp>
      <p:pic>
        <p:nvPicPr>
          <p:cNvPr id="6" name="Imagen 5" descr="Imagen que contiene persona&#10;&#10;Descripción generada con confianza alta">
            <a:extLst>
              <a:ext uri="{FF2B5EF4-FFF2-40B4-BE49-F238E27FC236}">
                <a16:creationId xmlns:a16="http://schemas.microsoft.com/office/drawing/2014/main" id="{FE9B3B44-9941-4F6C-9BE2-028DDC816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313" y="1969129"/>
            <a:ext cx="7073918" cy="530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92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871CBBBB-696A-4D7D-8027-D64C4CF36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861" y="2336873"/>
            <a:ext cx="5521738" cy="414130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evolución del hardware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5110878" cy="3599316"/>
          </a:xfrm>
        </p:spPr>
        <p:txBody>
          <a:bodyPr/>
          <a:lstStyle/>
          <a:p>
            <a:r>
              <a:rPr lang="es-ES" dirty="0"/>
              <a:t>Se mantiene la estructura básica de velocista</a:t>
            </a:r>
          </a:p>
          <a:p>
            <a:r>
              <a:rPr lang="es-ES" dirty="0"/>
              <a:t>Se incluye:</a:t>
            </a:r>
          </a:p>
          <a:p>
            <a:pPr lvl="1"/>
            <a:r>
              <a:rPr lang="es-ES" dirty="0"/>
              <a:t>Sensores de distancia</a:t>
            </a:r>
          </a:p>
          <a:p>
            <a:pPr lvl="2"/>
            <a:r>
              <a:rPr lang="es-ES" dirty="0"/>
              <a:t>1x frontal (aconsejable analógico)</a:t>
            </a:r>
          </a:p>
          <a:p>
            <a:pPr lvl="2"/>
            <a:r>
              <a:rPr lang="es-ES" dirty="0"/>
              <a:t>2x laterales</a:t>
            </a:r>
          </a:p>
          <a:p>
            <a:pPr lvl="1"/>
            <a:r>
              <a:rPr lang="es-ES" dirty="0"/>
              <a:t>Pantalla trasera reflectante para facilitar la detección entre robots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4899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evolución del software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Se mantiene el seguimiento de línea con un PID</a:t>
            </a:r>
          </a:p>
          <a:p>
            <a:r>
              <a:rPr lang="es-ES" dirty="0"/>
              <a:t>Nuevas condiciones a tener en cuenta:</a:t>
            </a:r>
          </a:p>
          <a:p>
            <a:pPr lvl="1"/>
            <a:r>
              <a:rPr lang="es-ES" dirty="0"/>
              <a:t>Si se </a:t>
            </a:r>
            <a:r>
              <a:rPr lang="es-ES" dirty="0">
                <a:hlinkClick r:id="rId2"/>
              </a:rPr>
              <a:t>detecta robot delante</a:t>
            </a:r>
            <a:endParaRPr lang="es-ES" dirty="0"/>
          </a:p>
          <a:p>
            <a:pPr lvl="2"/>
            <a:r>
              <a:rPr lang="es-ES" dirty="0"/>
              <a:t>Si hay robot al lado: FRENAR</a:t>
            </a:r>
          </a:p>
          <a:p>
            <a:pPr lvl="2"/>
            <a:r>
              <a:rPr lang="es-ES" dirty="0"/>
              <a:t>Si no hay robot al lado: CAMBIAR DE CARRIL</a:t>
            </a:r>
          </a:p>
          <a:p>
            <a:pPr lvl="1"/>
            <a:r>
              <a:rPr lang="es-ES" dirty="0"/>
              <a:t>Secuencia de cambio de carril</a:t>
            </a:r>
          </a:p>
          <a:p>
            <a:pPr lvl="2"/>
            <a:r>
              <a:rPr lang="es-ES" dirty="0"/>
              <a:t>Varía en función de si es </a:t>
            </a:r>
            <a:r>
              <a:rPr lang="es-ES" dirty="0">
                <a:hlinkClick r:id="rId3"/>
              </a:rPr>
              <a:t>recta</a:t>
            </a:r>
            <a:r>
              <a:rPr lang="es-ES" dirty="0"/>
              <a:t> o </a:t>
            </a:r>
            <a:r>
              <a:rPr lang="es-ES" dirty="0">
                <a:hlinkClick r:id="rId4"/>
              </a:rPr>
              <a:t>curva</a:t>
            </a:r>
            <a:r>
              <a:rPr lang="es-ES" dirty="0"/>
              <a:t> y del radio de la curva</a:t>
            </a:r>
          </a:p>
          <a:p>
            <a:pPr lvl="2"/>
            <a:r>
              <a:rPr lang="es-ES" dirty="0"/>
              <a:t>Necesidad de reconocimiento de rectas y curvas con </a:t>
            </a:r>
            <a:r>
              <a:rPr lang="es-ES" dirty="0" err="1"/>
              <a:t>encoders</a:t>
            </a:r>
            <a:r>
              <a:rPr lang="es-ES" dirty="0"/>
              <a:t> o giróscopo</a:t>
            </a:r>
          </a:p>
          <a:p>
            <a:pPr lvl="2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3017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estrategias adicionales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Aceleración en rectas</a:t>
            </a:r>
          </a:p>
          <a:p>
            <a:r>
              <a:rPr lang="es-ES" dirty="0"/>
              <a:t>Cambio de carril en una ventana de detección en recta</a:t>
            </a:r>
          </a:p>
          <a:p>
            <a:pPr lvl="1"/>
            <a:r>
              <a:rPr lang="es-ES" dirty="0"/>
              <a:t>Mejora la fiabilidad. Evita finalizar el adelantamiento en curva</a:t>
            </a:r>
          </a:p>
          <a:p>
            <a:r>
              <a:rPr lang="es-ES" dirty="0"/>
              <a:t>Seguir el rebufo del robot de delante con un PID</a:t>
            </a:r>
          </a:p>
          <a:p>
            <a:pPr lvl="1"/>
            <a:r>
              <a:rPr lang="es-ES" dirty="0"/>
              <a:t>Muy útil en caso de no poder adelantar</a:t>
            </a:r>
          </a:p>
          <a:p>
            <a:r>
              <a:rPr lang="es-ES" dirty="0"/>
              <a:t>Volver al carril interior después de adelantar</a:t>
            </a:r>
          </a:p>
          <a:p>
            <a:pPr lvl="1"/>
            <a:r>
              <a:rPr lang="es-ES" dirty="0"/>
              <a:t>Para recorrer menos distancia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19851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Complicándolo un poco más…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4726566" cy="1466501"/>
          </a:xfrm>
        </p:spPr>
        <p:txBody>
          <a:bodyPr>
            <a:normAutofit/>
          </a:bodyPr>
          <a:lstStyle/>
          <a:p>
            <a:r>
              <a:rPr lang="es-ES" dirty="0"/>
              <a:t>Antes: pistas con 2 o 3 carriles</a:t>
            </a:r>
          </a:p>
          <a:p>
            <a:r>
              <a:rPr lang="es-ES" dirty="0"/>
              <a:t>Ahora: pistas con degradado simétrico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7</a:t>
            </a:fld>
            <a:endParaRPr lang="es-ES"/>
          </a:p>
        </p:txBody>
      </p:sp>
      <p:pic>
        <p:nvPicPr>
          <p:cNvPr id="8" name="Imagen 7" descr="Imagen que contiene objeto&#10;&#10;Descripción generada con confianza alta">
            <a:extLst>
              <a:ext uri="{FF2B5EF4-FFF2-40B4-BE49-F238E27FC236}">
                <a16:creationId xmlns:a16="http://schemas.microsoft.com/office/drawing/2014/main" id="{E6175016-EA0A-4E6C-9216-7DA6CFC0E5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1" r="3235"/>
          <a:stretch/>
        </p:blipFill>
        <p:spPr>
          <a:xfrm>
            <a:off x="-1" y="4108174"/>
            <a:ext cx="6375981" cy="2749041"/>
          </a:xfrm>
          <a:prstGeom prst="rect">
            <a:avLst/>
          </a:prstGeom>
        </p:spPr>
      </p:pic>
      <p:pic>
        <p:nvPicPr>
          <p:cNvPr id="6" name="Imagen 5" descr="Imagen que contiene proyectil&#10;&#10;Descripción generada con confianza alta">
            <a:extLst>
              <a:ext uri="{FF2B5EF4-FFF2-40B4-BE49-F238E27FC236}">
                <a16:creationId xmlns:a16="http://schemas.microsoft.com/office/drawing/2014/main" id="{546C54D7-195C-4F92-86B3-2DAFF93F17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" r="2403"/>
          <a:stretch/>
        </p:blipFill>
        <p:spPr>
          <a:xfrm>
            <a:off x="5883965" y="1945842"/>
            <a:ext cx="6308035" cy="2646294"/>
          </a:xfrm>
          <a:prstGeom prst="rect">
            <a:avLst/>
          </a:prstGeom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786BA69-5AA1-4C3C-AE90-EAE65C5025E8}"/>
              </a:ext>
            </a:extLst>
          </p:cNvPr>
          <p:cNvSpPr txBox="1">
            <a:spLocks/>
          </p:cNvSpPr>
          <p:nvPr/>
        </p:nvSpPr>
        <p:spPr>
          <a:xfrm>
            <a:off x="6920707" y="4778317"/>
            <a:ext cx="4726566" cy="18927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Generadores de circuitos con Octave:</a:t>
            </a:r>
          </a:p>
          <a:p>
            <a:pPr lvl="1"/>
            <a:r>
              <a:rPr lang="es-ES" dirty="0"/>
              <a:t>Con degradados: </a:t>
            </a:r>
            <a:r>
              <a:rPr lang="es-ES" dirty="0">
                <a:hlinkClick r:id="rId4"/>
              </a:rPr>
              <a:t>circuit-maker</a:t>
            </a:r>
            <a:endParaRPr lang="es-ES" dirty="0"/>
          </a:p>
          <a:p>
            <a:pPr lvl="1"/>
            <a:r>
              <a:rPr lang="es-ES" dirty="0"/>
              <a:t>Con líneas: </a:t>
            </a:r>
            <a:r>
              <a:rPr lang="es-ES" dirty="0">
                <a:hlinkClick r:id="rId5"/>
              </a:rPr>
              <a:t>basic-circuit-maker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60287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Carreras sobre degradado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3931405"/>
          </a:xfrm>
        </p:spPr>
        <p:txBody>
          <a:bodyPr>
            <a:normAutofit/>
          </a:bodyPr>
          <a:lstStyle/>
          <a:p>
            <a:r>
              <a:rPr lang="es-ES" dirty="0"/>
              <a:t>Factores añadidos a tener en cuenta:</a:t>
            </a:r>
          </a:p>
          <a:p>
            <a:pPr lvl="1"/>
            <a:r>
              <a:rPr lang="es-ES" dirty="0"/>
              <a:t>El </a:t>
            </a:r>
            <a:r>
              <a:rPr lang="es-ES" dirty="0">
                <a:hlinkClick r:id="rId2"/>
              </a:rPr>
              <a:t>PID de seguimiento</a:t>
            </a:r>
            <a:r>
              <a:rPr lang="es-ES" dirty="0"/>
              <a:t> de línea se mantiene con pequeñas modificaciones</a:t>
            </a:r>
          </a:p>
          <a:p>
            <a:pPr lvl="2"/>
            <a:r>
              <a:rPr lang="es-ES" dirty="0"/>
              <a:t>Desfase para seguir la tonalidad de gris deseada</a:t>
            </a:r>
          </a:p>
          <a:p>
            <a:pPr lvl="1"/>
            <a:r>
              <a:rPr lang="es-ES" dirty="0"/>
              <a:t>Se conoce en todo momento la posición sobre el ancho de la pista</a:t>
            </a:r>
          </a:p>
          <a:p>
            <a:pPr lvl="2"/>
            <a:r>
              <a:rPr lang="es-ES" dirty="0"/>
              <a:t>Navegar sin incertidumbre al cambiar de carriles</a:t>
            </a:r>
          </a:p>
          <a:p>
            <a:pPr lvl="2"/>
            <a:r>
              <a:rPr lang="es-ES" dirty="0"/>
              <a:t>Optimizar cambio de carril en recta y en curva</a:t>
            </a:r>
          </a:p>
          <a:p>
            <a:r>
              <a:rPr lang="es-ES" dirty="0"/>
              <a:t>Problemas principales:</a:t>
            </a:r>
          </a:p>
          <a:p>
            <a:pPr lvl="1"/>
            <a:r>
              <a:rPr lang="es-ES" dirty="0"/>
              <a:t>Si el morro del robot se levanta, confunde la tonalidad de gris</a:t>
            </a:r>
          </a:p>
          <a:p>
            <a:pPr lvl="1"/>
            <a:r>
              <a:rPr lang="es-ES" dirty="0"/>
              <a:t>La precisión no es tan buena y los robots tienden a oscilar</a:t>
            </a:r>
          </a:p>
          <a:p>
            <a:pPr lvl="1"/>
            <a:r>
              <a:rPr lang="es-ES" dirty="0"/>
              <a:t>La sensibilidad de los sensores tiene que regularse muy bien para que no haya zonas de incertidumbre “blancas” o “negras”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119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REFERENCIAS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3865175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Proyectos relacionados en GitHub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2"/>
              </a:rPr>
              <a:t>Resaj</a:t>
            </a:r>
            <a:endParaRPr lang="es-ES" dirty="0"/>
          </a:p>
          <a:p>
            <a:pPr lvl="1"/>
            <a:r>
              <a:rPr lang="es-ES" dirty="0">
                <a:hlinkClick r:id="rId3"/>
              </a:rPr>
              <a:t>Cyclops-Project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Circuit-maker</a:t>
            </a:r>
            <a:endParaRPr lang="es-ES" dirty="0"/>
          </a:p>
          <a:p>
            <a:pPr lvl="1"/>
            <a:r>
              <a:rPr lang="es-ES" dirty="0">
                <a:hlinkClick r:id="rId5"/>
              </a:rPr>
              <a:t>Basic-circuit-maker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448" y="2336873"/>
            <a:ext cx="2468435" cy="3536491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617835" y="2336873"/>
            <a:ext cx="4454896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r>
              <a:rPr lang="es-ES" dirty="0"/>
              <a:t>Facebook</a:t>
            </a:r>
          </a:p>
          <a:p>
            <a:pPr lvl="1"/>
            <a:r>
              <a:rPr lang="es-ES" dirty="0"/>
              <a:t>@</a:t>
            </a:r>
            <a:r>
              <a:rPr lang="es-ES" dirty="0" err="1"/>
              <a:t>pumaprideteam</a:t>
            </a:r>
            <a:endParaRPr lang="es-ES" dirty="0"/>
          </a:p>
          <a:p>
            <a:r>
              <a:rPr lang="es-ES" dirty="0"/>
              <a:t>Twitter</a:t>
            </a:r>
          </a:p>
          <a:p>
            <a:pPr lvl="1"/>
            <a:r>
              <a:rPr lang="es-ES" dirty="0"/>
              <a:t>Javier </a:t>
            </a:r>
            <a:r>
              <a:rPr lang="es-ES" dirty="0" err="1"/>
              <a:t>Baliñas</a:t>
            </a:r>
            <a:r>
              <a:rPr lang="es-ES" dirty="0"/>
              <a:t>: @</a:t>
            </a:r>
            <a:r>
              <a:rPr lang="es-ES" dirty="0" err="1"/>
              <a:t>supernudo</a:t>
            </a:r>
            <a:endParaRPr lang="es-ES" dirty="0"/>
          </a:p>
          <a:p>
            <a:pPr lvl="1"/>
            <a:r>
              <a:rPr lang="es-ES" dirty="0"/>
              <a:t>Rubén Espino: @</a:t>
            </a:r>
            <a:r>
              <a:rPr lang="es-ES" dirty="0" err="1"/>
              <a:t>RugidoDePuma</a:t>
            </a:r>
            <a:endParaRPr lang="es-ES" dirty="0"/>
          </a:p>
          <a:p>
            <a:pPr lvl="1"/>
            <a:r>
              <a:rPr lang="es-ES" dirty="0"/>
              <a:t>Javier Isabel: @</a:t>
            </a:r>
            <a:r>
              <a:rPr lang="es-ES" dirty="0" err="1"/>
              <a:t>JavierIH</a:t>
            </a:r>
            <a:endParaRPr lang="es-E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16911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1290</TotalTime>
  <Words>433</Words>
  <Application>Microsoft Office PowerPoint</Application>
  <PresentationFormat>Panorámica</PresentationFormat>
  <Paragraphs>82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Calibri</vt:lpstr>
      <vt:lpstr>Robotaur Academy Italic</vt:lpstr>
      <vt:lpstr>Trebuchet MS</vt:lpstr>
      <vt:lpstr>Wingdings</vt:lpstr>
      <vt:lpstr>Berlín</vt:lpstr>
      <vt:lpstr>De velocistas a carreras cómo evolucionar el robot</vt:lpstr>
      <vt:lpstr>De la prueba tradicional de velocistas…</vt:lpstr>
      <vt:lpstr>… a la prueba de carreras</vt:lpstr>
      <vt:lpstr>evolución del hardware</vt:lpstr>
      <vt:lpstr>evolución del software</vt:lpstr>
      <vt:lpstr>estrategias adicionales</vt:lpstr>
      <vt:lpstr>Complicándolo un poco más…</vt:lpstr>
      <vt:lpstr>Carreras sobre degradado</vt:lpstr>
      <vt:lpstr>REFERENCIAS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de competición</dc:title>
  <dc:creator>ruben_espino@hotmail.com</dc:creator>
  <cp:lastModifiedBy>resaj</cp:lastModifiedBy>
  <cp:revision>121</cp:revision>
  <dcterms:created xsi:type="dcterms:W3CDTF">2016-11-04T09:25:46Z</dcterms:created>
  <dcterms:modified xsi:type="dcterms:W3CDTF">2018-05-12T00:30:30Z</dcterms:modified>
</cp:coreProperties>
</file>

<file path=docProps/thumbnail.jpeg>
</file>